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8" r:id="rId9"/>
    <p:sldId id="264" r:id="rId10"/>
    <p:sldId id="263" r:id="rId11"/>
    <p:sldId id="272" r:id="rId12"/>
    <p:sldId id="271" r:id="rId13"/>
    <p:sldId id="269" r:id="rId14"/>
    <p:sldId id="273" r:id="rId15"/>
    <p:sldId id="266" r:id="rId16"/>
    <p:sldId id="267" r:id="rId17"/>
  </p:sldIdLst>
  <p:sldSz cx="18288000" cy="10287000"/>
  <p:notesSz cx="6858000" cy="9144000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Open Sans Bold" panose="020B0806030504020204" charset="0"/>
      <p:regular r:id="rId27"/>
    </p:embeddedFont>
    <p:embeddedFont>
      <p:font typeface="Segoe UI Variable Small Semilig" pitchFamily="2" charset="0"/>
      <p:regular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에스코어 드림 3 Light" panose="020B0303030302020204" pitchFamily="34" charset="-127"/>
      <p:regular r:id="rId31"/>
    </p:embeddedFont>
    <p:embeddedFont>
      <p:font typeface="에스코어 드림 4 Regular" panose="020B0503030302020204" pitchFamily="34" charset="-127"/>
      <p:regular r:id="rId32"/>
    </p:embeddedFont>
    <p:embeddedFont>
      <p:font typeface="에스코어 드림 5 Medium" panose="020B0503030302020204" pitchFamily="34" charset="-127"/>
      <p:regular r:id="rId33"/>
    </p:embeddedFont>
    <p:embeddedFont>
      <p:font typeface="에스코어 드림 8 Heavy" panose="020B0903030302020204" pitchFamily="34" charset="-127"/>
      <p:bold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FF3300"/>
    <a:srgbClr val="E6EDF6"/>
    <a:srgbClr val="FFFFFF"/>
    <a:srgbClr val="F3F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6242" autoAdjust="0"/>
  </p:normalViewPr>
  <p:slideViewPr>
    <p:cSldViewPr>
      <p:cViewPr varScale="1">
        <p:scale>
          <a:sx n="71" d="100"/>
          <a:sy n="71" d="100"/>
        </p:scale>
        <p:origin x="71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81A20-0777-4AC7-AB4A-8AE22F3B6D2A}" type="datetimeFigureOut">
              <a:rPr lang="ko-KR" altLang="en-US" smtClean="0"/>
              <a:t>2024-09-30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D03CF6-9B4B-484E-AC7A-6DA8E1A607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24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D03CF6-9B4B-484E-AC7A-6DA8E1A6078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291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D03CF6-9B4B-484E-AC7A-6DA8E1A6078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6495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D03CF6-9B4B-484E-AC7A-6DA8E1A6078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344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D03CF6-9B4B-484E-AC7A-6DA8E1A6078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658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D03CF6-9B4B-484E-AC7A-6DA8E1A6078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640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D03CF6-9B4B-484E-AC7A-6DA8E1A6078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2773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62299" y="3704361"/>
            <a:ext cx="119634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5400" b="1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rPr>
              <a:t>LLM</a:t>
            </a:r>
            <a:r>
              <a:rPr lang="ko-KR" altLang="en-US" sz="5400" b="1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rPr>
              <a:t>과 </a:t>
            </a:r>
            <a:r>
              <a:rPr lang="ko-KR" altLang="en-US" sz="5400" b="1" dirty="0" err="1"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rPr>
              <a:t>웹스크래핑을</a:t>
            </a:r>
            <a:r>
              <a:rPr lang="ko-KR" altLang="en-US" sz="5400" b="1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rPr>
              <a:t> 이용한 </a:t>
            </a:r>
            <a:endParaRPr lang="en-US" altLang="ko-KR" sz="5400" b="1" dirty="0">
              <a:latin typeface="에스코어 드림 8 Heavy" panose="020B0903030302020204" pitchFamily="34" charset="-127"/>
              <a:ea typeface="에스코어 드림 8 Heavy" panose="020B0903030302020204" pitchFamily="34" charset="-127"/>
              <a:cs typeface="Open Sans Bold"/>
              <a:sym typeface="Open Sans Bold"/>
            </a:endParaRPr>
          </a:p>
          <a:p>
            <a:pPr algn="ctr"/>
            <a:r>
              <a:rPr lang="en-US" altLang="ko-KR" sz="5400" b="1" dirty="0">
                <a:solidFill>
                  <a:schemeClr val="accent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rPr>
              <a:t>‘</a:t>
            </a:r>
            <a:r>
              <a:rPr lang="ko-KR" altLang="en-US" sz="5400" b="1" dirty="0">
                <a:solidFill>
                  <a:schemeClr val="accent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rPr>
              <a:t>중고제품 추천</a:t>
            </a:r>
            <a:r>
              <a:rPr lang="en-US" altLang="ko-KR" sz="5400" b="1" dirty="0">
                <a:solidFill>
                  <a:schemeClr val="accent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rPr>
              <a:t>’</a:t>
            </a:r>
            <a:r>
              <a:rPr lang="ko-KR" altLang="en-US" sz="5400" b="1" dirty="0">
                <a:solidFill>
                  <a:schemeClr val="accent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rPr>
              <a:t> </a:t>
            </a:r>
            <a:r>
              <a:rPr lang="ko-KR" altLang="en-US" sz="5400" b="1" dirty="0" err="1">
                <a:solidFill>
                  <a:schemeClr val="accent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rPr>
              <a:t>챗봇</a:t>
            </a:r>
            <a:endParaRPr lang="en-US" altLang="ko-KR" sz="5400" b="1" dirty="0">
              <a:solidFill>
                <a:srgbClr val="203858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cs typeface="Open Sans Bold"/>
              <a:sym typeface="Open Sans Bold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31458E3-F956-A39B-01EB-D582477B949A}"/>
              </a:ext>
            </a:extLst>
          </p:cNvPr>
          <p:cNvGrpSpPr/>
          <p:nvPr/>
        </p:nvGrpSpPr>
        <p:grpSpPr>
          <a:xfrm>
            <a:off x="5974909" y="5166717"/>
            <a:ext cx="6459272" cy="1299614"/>
            <a:chOff x="5769447" y="5222998"/>
            <a:chExt cx="6459272" cy="1299614"/>
          </a:xfrm>
        </p:grpSpPr>
        <p:grpSp>
          <p:nvGrpSpPr>
            <p:cNvPr id="3" name="Group 3"/>
            <p:cNvGrpSpPr/>
            <p:nvPr/>
          </p:nvGrpSpPr>
          <p:grpSpPr>
            <a:xfrm>
              <a:off x="5769447" y="5222998"/>
              <a:ext cx="6459272" cy="1299614"/>
              <a:chOff x="0" y="-114300"/>
              <a:chExt cx="1701207" cy="34228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31892" y="0"/>
                <a:ext cx="1669315" cy="227985"/>
              </a:xfrm>
              <a:custGeom>
                <a:avLst/>
                <a:gdLst/>
                <a:ahLst/>
                <a:cxnLst/>
                <a:rect l="l" t="t" r="r" b="b"/>
                <a:pathLst>
                  <a:path w="1669315" h="227985">
                    <a:moveTo>
                      <a:pt x="0" y="0"/>
                    </a:moveTo>
                    <a:lnTo>
                      <a:pt x="1669315" y="0"/>
                    </a:lnTo>
                    <a:lnTo>
                      <a:pt x="1669315" y="227985"/>
                    </a:lnTo>
                    <a:lnTo>
                      <a:pt x="0" y="227985"/>
                    </a:lnTo>
                    <a:close/>
                  </a:path>
                </a:pathLst>
              </a:custGeom>
              <a:solidFill>
                <a:srgbClr val="203858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114300"/>
                <a:ext cx="1669315" cy="3422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905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6349909" y="5715954"/>
              <a:ext cx="5419439" cy="60144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172"/>
                </a:lnSpc>
              </a:pPr>
              <a:r>
                <a:rPr lang="en-US" sz="3060" dirty="0">
                  <a:solidFill>
                    <a:srgbClr val="F6F5F5"/>
                  </a:solidFill>
                  <a:latin typeface="Open Sans"/>
                  <a:ea typeface="Open Sans"/>
                  <a:cs typeface="Open Sans"/>
                  <a:sym typeface="Open Sans"/>
                </a:rPr>
                <a:t>YUN CHANHO , CHOO YEJIN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결과물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pic>
        <p:nvPicPr>
          <p:cNvPr id="36" name="그림 3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17B68C1-6A24-FA1B-C0E1-31A9AB234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696" y="3848100"/>
            <a:ext cx="7868829" cy="3353382"/>
          </a:xfrm>
          <a:prstGeom prst="rect">
            <a:avLst/>
          </a:prstGeom>
        </p:spPr>
      </p:pic>
      <p:pic>
        <p:nvPicPr>
          <p:cNvPr id="31" name="그림 30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AB808815-F477-648C-A7D5-F12D47AD1F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67"/>
          <a:stretch/>
        </p:blipFill>
        <p:spPr>
          <a:xfrm>
            <a:off x="9677400" y="1256871"/>
            <a:ext cx="7182418" cy="762043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0592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결과물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pic>
        <p:nvPicPr>
          <p:cNvPr id="8" name="윤찬호,추예진_하이테크">
            <a:hlinkClick r:id="" action="ppaction://media"/>
            <a:extLst>
              <a:ext uri="{FF2B5EF4-FFF2-40B4-BE49-F238E27FC236}">
                <a16:creationId xmlns:a16="http://schemas.microsoft.com/office/drawing/2014/main" id="{619C4851-9C0F-9CCB-2F3C-7FAD3DBF07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3700" y="2628900"/>
            <a:ext cx="12420600" cy="671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9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71830" y="1634581"/>
            <a:ext cx="6987470" cy="7236484"/>
            <a:chOff x="0" y="0"/>
            <a:chExt cx="904284" cy="9365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04284" cy="936510"/>
            </a:xfrm>
            <a:custGeom>
              <a:avLst/>
              <a:gdLst/>
              <a:ahLst/>
              <a:cxnLst/>
              <a:rect l="l" t="t" r="r" b="b"/>
              <a:pathLst>
                <a:path w="904284" h="936510">
                  <a:moveTo>
                    <a:pt x="0" y="0"/>
                  </a:moveTo>
                  <a:lnTo>
                    <a:pt x="904284" y="0"/>
                  </a:lnTo>
                  <a:lnTo>
                    <a:pt x="904284" y="936510"/>
                  </a:lnTo>
                  <a:lnTo>
                    <a:pt x="0" y="936510"/>
                  </a:lnTo>
                  <a:close/>
                </a:path>
              </a:pathLst>
            </a:custGeom>
            <a:blipFill>
              <a:blip r:embed="rId2"/>
              <a:stretch>
                <a:fillRect l="-19042" r="-19042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향후 개발 방향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sp>
        <p:nvSpPr>
          <p:cNvPr id="9" name="Freeform 9"/>
          <p:cNvSpPr/>
          <p:nvPr/>
        </p:nvSpPr>
        <p:spPr>
          <a:xfrm>
            <a:off x="1911458" y="5275400"/>
            <a:ext cx="3145840" cy="3595666"/>
          </a:xfrm>
          <a:custGeom>
            <a:avLst/>
            <a:gdLst/>
            <a:ahLst/>
            <a:cxnLst/>
            <a:rect l="l" t="t" r="r" b="b"/>
            <a:pathLst>
              <a:path w="3145840" h="3595666">
                <a:moveTo>
                  <a:pt x="0" y="0"/>
                </a:moveTo>
                <a:lnTo>
                  <a:pt x="3145840" y="0"/>
                </a:lnTo>
                <a:lnTo>
                  <a:pt x="3145840" y="3595665"/>
                </a:lnTo>
                <a:lnTo>
                  <a:pt x="0" y="3595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5621968" y="5275400"/>
            <a:ext cx="3145840" cy="3595666"/>
          </a:xfrm>
          <a:custGeom>
            <a:avLst/>
            <a:gdLst/>
            <a:ahLst/>
            <a:cxnLst/>
            <a:rect l="l" t="t" r="r" b="b"/>
            <a:pathLst>
              <a:path w="3145840" h="3595666">
                <a:moveTo>
                  <a:pt x="0" y="0"/>
                </a:moveTo>
                <a:lnTo>
                  <a:pt x="3145841" y="0"/>
                </a:lnTo>
                <a:lnTo>
                  <a:pt x="3145841" y="3595665"/>
                </a:lnTo>
                <a:lnTo>
                  <a:pt x="0" y="3595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1" name="Group 11"/>
          <p:cNvGrpSpPr/>
          <p:nvPr/>
        </p:nvGrpSpPr>
        <p:grpSpPr>
          <a:xfrm>
            <a:off x="1593835" y="5301578"/>
            <a:ext cx="3125738" cy="2897969"/>
            <a:chOff x="0" y="0"/>
            <a:chExt cx="823240" cy="76325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3240" cy="763251"/>
            </a:xfrm>
            <a:custGeom>
              <a:avLst/>
              <a:gdLst/>
              <a:ahLst/>
              <a:cxnLst/>
              <a:rect l="l" t="t" r="r" b="b"/>
              <a:pathLst>
                <a:path w="823240" h="763251">
                  <a:moveTo>
                    <a:pt x="106504" y="0"/>
                  </a:moveTo>
                  <a:lnTo>
                    <a:pt x="716736" y="0"/>
                  </a:lnTo>
                  <a:cubicBezTo>
                    <a:pt x="775556" y="0"/>
                    <a:pt x="823240" y="47683"/>
                    <a:pt x="823240" y="106504"/>
                  </a:cubicBezTo>
                  <a:lnTo>
                    <a:pt x="823240" y="656747"/>
                  </a:lnTo>
                  <a:cubicBezTo>
                    <a:pt x="823240" y="684994"/>
                    <a:pt x="812019" y="712083"/>
                    <a:pt x="792045" y="732057"/>
                  </a:cubicBezTo>
                  <a:cubicBezTo>
                    <a:pt x="772072" y="752030"/>
                    <a:pt x="744982" y="763251"/>
                    <a:pt x="716736" y="763251"/>
                  </a:cubicBezTo>
                  <a:lnTo>
                    <a:pt x="106504" y="763251"/>
                  </a:lnTo>
                  <a:cubicBezTo>
                    <a:pt x="78257" y="763251"/>
                    <a:pt x="51168" y="752030"/>
                    <a:pt x="31194" y="732057"/>
                  </a:cubicBezTo>
                  <a:cubicBezTo>
                    <a:pt x="11221" y="712083"/>
                    <a:pt x="0" y="684994"/>
                    <a:pt x="0" y="656747"/>
                  </a:cubicBezTo>
                  <a:lnTo>
                    <a:pt x="0" y="106504"/>
                  </a:lnTo>
                  <a:cubicBezTo>
                    <a:pt x="0" y="78257"/>
                    <a:pt x="11221" y="51168"/>
                    <a:pt x="31194" y="31194"/>
                  </a:cubicBezTo>
                  <a:cubicBezTo>
                    <a:pt x="51168" y="11221"/>
                    <a:pt x="78257" y="0"/>
                    <a:pt x="10650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406820" y="5301578"/>
            <a:ext cx="3125738" cy="2897969"/>
            <a:chOff x="0" y="0"/>
            <a:chExt cx="823240" cy="7632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23240" cy="763251"/>
            </a:xfrm>
            <a:custGeom>
              <a:avLst/>
              <a:gdLst/>
              <a:ahLst/>
              <a:cxnLst/>
              <a:rect l="l" t="t" r="r" b="b"/>
              <a:pathLst>
                <a:path w="823240" h="763251">
                  <a:moveTo>
                    <a:pt x="106504" y="0"/>
                  </a:moveTo>
                  <a:lnTo>
                    <a:pt x="716736" y="0"/>
                  </a:lnTo>
                  <a:cubicBezTo>
                    <a:pt x="775556" y="0"/>
                    <a:pt x="823240" y="47683"/>
                    <a:pt x="823240" y="106504"/>
                  </a:cubicBezTo>
                  <a:lnTo>
                    <a:pt x="823240" y="656747"/>
                  </a:lnTo>
                  <a:cubicBezTo>
                    <a:pt x="823240" y="684994"/>
                    <a:pt x="812019" y="712083"/>
                    <a:pt x="792045" y="732057"/>
                  </a:cubicBezTo>
                  <a:cubicBezTo>
                    <a:pt x="772072" y="752030"/>
                    <a:pt x="744982" y="763251"/>
                    <a:pt x="716736" y="763251"/>
                  </a:cubicBezTo>
                  <a:lnTo>
                    <a:pt x="106504" y="763251"/>
                  </a:lnTo>
                  <a:cubicBezTo>
                    <a:pt x="78257" y="763251"/>
                    <a:pt x="51168" y="752030"/>
                    <a:pt x="31194" y="732057"/>
                  </a:cubicBezTo>
                  <a:cubicBezTo>
                    <a:pt x="11221" y="712083"/>
                    <a:pt x="0" y="684994"/>
                    <a:pt x="0" y="656747"/>
                  </a:cubicBezTo>
                  <a:lnTo>
                    <a:pt x="0" y="106504"/>
                  </a:lnTo>
                  <a:cubicBezTo>
                    <a:pt x="0" y="78257"/>
                    <a:pt x="11221" y="51168"/>
                    <a:pt x="31194" y="31194"/>
                  </a:cubicBezTo>
                  <a:cubicBezTo>
                    <a:pt x="51168" y="11221"/>
                    <a:pt x="78257" y="0"/>
                    <a:pt x="10650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070061" y="6930470"/>
            <a:ext cx="2173285" cy="416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ko-KR" altLang="en-US" sz="28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이미지 추가</a:t>
            </a:r>
            <a:endParaRPr lang="en-US" sz="2800" dirty="0">
              <a:solidFill>
                <a:srgbClr val="4F81BD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883047" y="6750562"/>
            <a:ext cx="2173285" cy="852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ko-KR" altLang="en-US" sz="28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사기 예방</a:t>
            </a:r>
            <a:endParaRPr lang="en-US" altLang="ko-KR" sz="2800" dirty="0">
              <a:solidFill>
                <a:srgbClr val="4F81BD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8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(</a:t>
            </a:r>
            <a:r>
              <a:rPr lang="ko-KR" altLang="en-US" sz="2800" dirty="0" err="1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더치트</a:t>
            </a:r>
            <a:r>
              <a:rPr lang="ko-KR" altLang="en-US" sz="28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 조회</a:t>
            </a:r>
            <a:r>
              <a:rPr lang="en-US" altLang="ko-KR" sz="28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)</a:t>
            </a:r>
            <a:endParaRPr lang="en-US" sz="2800" dirty="0">
              <a:solidFill>
                <a:srgbClr val="4F81BD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965464" y="5703163"/>
            <a:ext cx="2425739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개발 방향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1 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5778450" y="5739241"/>
            <a:ext cx="2425739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개발 방향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2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773022" y="3356231"/>
            <a:ext cx="6987470" cy="8398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향후 해당 </a:t>
            </a:r>
            <a:r>
              <a:rPr lang="ko-KR" altLang="en-US" sz="2400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챗봇을</a:t>
            </a:r>
            <a:r>
              <a:rPr lang="ko-KR" altLang="en-US" sz="2400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 이용한 보고서에 이미지 추가 및 </a:t>
            </a:r>
            <a:r>
              <a:rPr lang="ko-KR" altLang="en-US" sz="2400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더치트</a:t>
            </a:r>
            <a:r>
              <a:rPr lang="ko-KR" altLang="en-US" sz="2400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 조회를 통한 사기예방을 목표로 추진할 계획</a:t>
            </a:r>
            <a:endParaRPr lang="en-US" sz="2400" dirty="0">
              <a:solidFill>
                <a:srgbClr val="292929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699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6F5F5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4274726" cy="228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476661" y="2192633"/>
            <a:ext cx="5334677" cy="1340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5"/>
              </a:lnSpc>
              <a:spcBef>
                <a:spcPct val="0"/>
              </a:spcBef>
            </a:pPr>
            <a:r>
              <a:rPr lang="en-US" sz="6772" b="1" dirty="0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THANK YOU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825883" y="5736456"/>
            <a:ext cx="7165717" cy="2420072"/>
            <a:chOff x="-1" y="0"/>
            <a:chExt cx="11370308" cy="3840083"/>
          </a:xfrm>
        </p:grpSpPr>
        <p:sp>
          <p:nvSpPr>
            <p:cNvPr id="7" name="Freeform 7"/>
            <p:cNvSpPr/>
            <p:nvPr/>
          </p:nvSpPr>
          <p:spPr>
            <a:xfrm>
              <a:off x="494" y="0"/>
              <a:ext cx="987300" cy="987299"/>
            </a:xfrm>
            <a:custGeom>
              <a:avLst/>
              <a:gdLst/>
              <a:ahLst/>
              <a:cxnLst/>
              <a:rect l="l" t="t" r="r" b="b"/>
              <a:pathLst>
                <a:path w="987300" h="987300">
                  <a:moveTo>
                    <a:pt x="0" y="0"/>
                  </a:moveTo>
                  <a:lnTo>
                    <a:pt x="987300" y="0"/>
                  </a:lnTo>
                  <a:lnTo>
                    <a:pt x="987300" y="987300"/>
                  </a:lnTo>
                  <a:lnTo>
                    <a:pt x="0" y="9873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-1" y="1425898"/>
              <a:ext cx="987795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494" y="2852289"/>
              <a:ext cx="987795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74584" y="1446561"/>
              <a:ext cx="9895723" cy="9910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369"/>
                </a:lnSpc>
                <a:spcBef>
                  <a:spcPct val="0"/>
                </a:spcBef>
              </a:pPr>
              <a:r>
                <a:rPr lang="en-US" sz="3177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https://github.com/Chanhoudo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474586" y="2872953"/>
              <a:ext cx="7071703" cy="8327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369"/>
                </a:lnSpc>
                <a:spcBef>
                  <a:spcPct val="0"/>
                </a:spcBef>
              </a:pPr>
              <a:r>
                <a:rPr lang="en-US" sz="3177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010-9880-1590 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474586" y="20725"/>
              <a:ext cx="8464878" cy="9910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369"/>
                </a:lnSpc>
                <a:spcBef>
                  <a:spcPct val="0"/>
                </a:spcBef>
              </a:pPr>
              <a:r>
                <a:rPr lang="en-US" sz="3177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chanhoyun130@naver.com</a:t>
              </a:r>
            </a:p>
          </p:txBody>
        </p:sp>
      </p:grpSp>
      <p:grpSp>
        <p:nvGrpSpPr>
          <p:cNvPr id="13" name="Group 6">
            <a:extLst>
              <a:ext uri="{FF2B5EF4-FFF2-40B4-BE49-F238E27FC236}">
                <a16:creationId xmlns:a16="http://schemas.microsoft.com/office/drawing/2014/main" id="{7EE38A10-250D-D05A-E0E5-ECB647B29FE1}"/>
              </a:ext>
            </a:extLst>
          </p:cNvPr>
          <p:cNvGrpSpPr/>
          <p:nvPr/>
        </p:nvGrpSpPr>
        <p:grpSpPr>
          <a:xfrm>
            <a:off x="9953694" y="5770574"/>
            <a:ext cx="6543196" cy="2420072"/>
            <a:chOff x="1" y="0"/>
            <a:chExt cx="10382511" cy="3840083"/>
          </a:xfrm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A681A66-8D9E-9BB5-9B38-E49EFE1C6F9D}"/>
                </a:ext>
              </a:extLst>
            </p:cNvPr>
            <p:cNvSpPr/>
            <p:nvPr/>
          </p:nvSpPr>
          <p:spPr>
            <a:xfrm>
              <a:off x="496" y="0"/>
              <a:ext cx="987300" cy="987299"/>
            </a:xfrm>
            <a:custGeom>
              <a:avLst/>
              <a:gdLst/>
              <a:ahLst/>
              <a:cxnLst/>
              <a:rect l="l" t="t" r="r" b="b"/>
              <a:pathLst>
                <a:path w="987300" h="987300">
                  <a:moveTo>
                    <a:pt x="0" y="0"/>
                  </a:moveTo>
                  <a:lnTo>
                    <a:pt x="987300" y="0"/>
                  </a:lnTo>
                  <a:lnTo>
                    <a:pt x="987300" y="987300"/>
                  </a:lnTo>
                  <a:lnTo>
                    <a:pt x="0" y="9873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AE589276-43C8-12C9-DCA2-8EC5AB737CE8}"/>
                </a:ext>
              </a:extLst>
            </p:cNvPr>
            <p:cNvSpPr/>
            <p:nvPr/>
          </p:nvSpPr>
          <p:spPr>
            <a:xfrm>
              <a:off x="1" y="1425898"/>
              <a:ext cx="987794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7EDFE439-EC18-A141-4020-924ACB77D743}"/>
                </a:ext>
              </a:extLst>
            </p:cNvPr>
            <p:cNvSpPr/>
            <p:nvPr/>
          </p:nvSpPr>
          <p:spPr>
            <a:xfrm>
              <a:off x="496" y="2852289"/>
              <a:ext cx="987794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0">
              <a:extLst>
                <a:ext uri="{FF2B5EF4-FFF2-40B4-BE49-F238E27FC236}">
                  <a16:creationId xmlns:a16="http://schemas.microsoft.com/office/drawing/2014/main" id="{C14DAE25-6242-B05E-5960-ED82F32EA898}"/>
                </a:ext>
              </a:extLst>
            </p:cNvPr>
            <p:cNvSpPr txBox="1"/>
            <p:nvPr/>
          </p:nvSpPr>
          <p:spPr>
            <a:xfrm>
              <a:off x="1474586" y="1446561"/>
              <a:ext cx="8907926" cy="9910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369"/>
                </a:lnSpc>
                <a:spcBef>
                  <a:spcPct val="0"/>
                </a:spcBef>
              </a:pPr>
              <a:r>
                <a:rPr lang="en-US" sz="3177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https://choororo.tistory.com</a:t>
              </a:r>
            </a:p>
          </p:txBody>
        </p:sp>
        <p:sp>
          <p:nvSpPr>
            <p:cNvPr id="18" name="TextBox 11">
              <a:extLst>
                <a:ext uri="{FF2B5EF4-FFF2-40B4-BE49-F238E27FC236}">
                  <a16:creationId xmlns:a16="http://schemas.microsoft.com/office/drawing/2014/main" id="{7AA313D8-6CEE-695B-8A4E-AAEFE4A916BE}"/>
                </a:ext>
              </a:extLst>
            </p:cNvPr>
            <p:cNvSpPr txBox="1"/>
            <p:nvPr/>
          </p:nvSpPr>
          <p:spPr>
            <a:xfrm>
              <a:off x="1474587" y="2872953"/>
              <a:ext cx="7071703" cy="8327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369"/>
                </a:lnSpc>
                <a:spcBef>
                  <a:spcPct val="0"/>
                </a:spcBef>
              </a:pPr>
              <a:r>
                <a:rPr lang="en-US" sz="3177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010-6628-3131 </a:t>
              </a:r>
            </a:p>
          </p:txBody>
        </p:sp>
        <p:sp>
          <p:nvSpPr>
            <p:cNvPr id="19" name="TextBox 12">
              <a:extLst>
                <a:ext uri="{FF2B5EF4-FFF2-40B4-BE49-F238E27FC236}">
                  <a16:creationId xmlns:a16="http://schemas.microsoft.com/office/drawing/2014/main" id="{7A5C763F-33CE-038D-AB3D-4F2F83BBEF1C}"/>
                </a:ext>
              </a:extLst>
            </p:cNvPr>
            <p:cNvSpPr txBox="1"/>
            <p:nvPr/>
          </p:nvSpPr>
          <p:spPr>
            <a:xfrm>
              <a:off x="1474587" y="20725"/>
              <a:ext cx="7660619" cy="8327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369"/>
                </a:lnSpc>
                <a:spcBef>
                  <a:spcPct val="0"/>
                </a:spcBef>
              </a:pPr>
              <a:r>
                <a:rPr lang="en-US" sz="3177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choororo80@gmail.com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A37EAE7-6DEB-8C19-9CAA-575D810F1876}"/>
              </a:ext>
            </a:extLst>
          </p:cNvPr>
          <p:cNvSpPr txBox="1"/>
          <p:nvPr/>
        </p:nvSpPr>
        <p:spPr>
          <a:xfrm>
            <a:off x="2714289" y="4615733"/>
            <a:ext cx="1524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윤찬호</a:t>
            </a:r>
            <a:endParaRPr lang="ko-KR" altLang="en-US" sz="3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557DBA2-9DF9-69B7-F1D4-C1858252B969}"/>
              </a:ext>
            </a:extLst>
          </p:cNvPr>
          <p:cNvSpPr txBox="1"/>
          <p:nvPr/>
        </p:nvSpPr>
        <p:spPr>
          <a:xfrm>
            <a:off x="10875374" y="4567654"/>
            <a:ext cx="1717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추예진</a:t>
            </a:r>
            <a:endParaRPr lang="ko-KR" altLang="en-US" sz="3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B878B1-7962-D8F2-8677-CC4727B24B89}"/>
              </a:ext>
            </a:extLst>
          </p:cNvPr>
          <p:cNvSpPr txBox="1"/>
          <p:nvPr/>
        </p:nvSpPr>
        <p:spPr>
          <a:xfrm>
            <a:off x="9661814" y="4360459"/>
            <a:ext cx="609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👩‍🦰</a:t>
            </a:r>
            <a:endParaRPr lang="ko-KR" altLang="en-US" sz="5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5E59126-8BC1-DCFC-BF13-D73C6FA8C942}"/>
              </a:ext>
            </a:extLst>
          </p:cNvPr>
          <p:cNvSpPr txBox="1"/>
          <p:nvPr/>
        </p:nvSpPr>
        <p:spPr>
          <a:xfrm>
            <a:off x="1600200" y="4400014"/>
            <a:ext cx="1371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🧑‍🦱</a:t>
            </a:r>
            <a:endParaRPr lang="ko-KR" altLang="en-US" sz="5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262932" cy="10287000"/>
            <a:chOff x="0" y="0"/>
            <a:chExt cx="16494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49496" cy="2709333"/>
            </a:xfrm>
            <a:custGeom>
              <a:avLst/>
              <a:gdLst/>
              <a:ahLst/>
              <a:cxnLst/>
              <a:rect l="l" t="t" r="r" b="b"/>
              <a:pathLst>
                <a:path w="1649496" h="2709333">
                  <a:moveTo>
                    <a:pt x="0" y="0"/>
                  </a:moveTo>
                  <a:lnTo>
                    <a:pt x="1649496" y="0"/>
                  </a:lnTo>
                  <a:lnTo>
                    <a:pt x="16494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1649496" cy="28236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972800" y="1754816"/>
            <a:ext cx="4582787" cy="677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35"/>
              </a:lnSpc>
            </a:pPr>
            <a:r>
              <a:rPr lang="ko-KR" altLang="en-US" sz="35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프로젝트 개요</a:t>
            </a:r>
            <a:endParaRPr lang="en-US" sz="3500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"/>
              <a:sym typeface="Open Sans"/>
            </a:endParaRPr>
          </a:p>
          <a:p>
            <a:pPr algn="l">
              <a:lnSpc>
                <a:spcPts val="7735"/>
              </a:lnSpc>
            </a:pPr>
            <a:r>
              <a:rPr lang="ko-KR" altLang="en-US" sz="35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프로젝트 </a:t>
            </a:r>
            <a:r>
              <a:rPr lang="en-US" sz="3500" dirty="0" err="1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소개</a:t>
            </a:r>
            <a:r>
              <a:rPr lang="en-US" sz="35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 </a:t>
            </a:r>
            <a:r>
              <a:rPr lang="ko-KR" altLang="en-US" sz="35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및 목적</a:t>
            </a:r>
            <a:endParaRPr lang="en-US" altLang="ko-KR" sz="3500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"/>
              <a:sym typeface="Open Sans"/>
            </a:endParaRPr>
          </a:p>
          <a:p>
            <a:pPr>
              <a:lnSpc>
                <a:spcPts val="7735"/>
              </a:lnSpc>
            </a:pPr>
            <a:r>
              <a:rPr lang="ko-KR" altLang="en-US" sz="35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개발환경 및 적용기술</a:t>
            </a:r>
            <a:endParaRPr lang="en-US" sz="3500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"/>
              <a:sym typeface="Open Sans"/>
            </a:endParaRPr>
          </a:p>
          <a:p>
            <a:pPr algn="l">
              <a:lnSpc>
                <a:spcPts val="7735"/>
              </a:lnSpc>
            </a:pPr>
            <a:r>
              <a:rPr lang="ko-KR" altLang="en-US" sz="35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일정 및 수행내용</a:t>
            </a:r>
            <a:endParaRPr lang="en-US" altLang="ko-KR" sz="3500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"/>
              <a:sym typeface="Open Sans"/>
            </a:endParaRPr>
          </a:p>
          <a:p>
            <a:pPr>
              <a:lnSpc>
                <a:spcPts val="7735"/>
              </a:lnSpc>
            </a:pPr>
            <a:r>
              <a:rPr lang="ko-KR" altLang="en-US" sz="35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트러블 슈팅</a:t>
            </a:r>
            <a:endParaRPr lang="en-US" sz="3500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"/>
              <a:sym typeface="Open Sans"/>
            </a:endParaRPr>
          </a:p>
          <a:p>
            <a:pPr algn="l">
              <a:lnSpc>
                <a:spcPts val="7735"/>
              </a:lnSpc>
            </a:pPr>
            <a:r>
              <a:rPr lang="ko-KR" altLang="en-US" sz="35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결과</a:t>
            </a:r>
            <a:endParaRPr lang="en-US" altLang="ko-KR" sz="3500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"/>
              <a:sym typeface="Open Sans"/>
            </a:endParaRPr>
          </a:p>
          <a:p>
            <a:pPr algn="l">
              <a:lnSpc>
                <a:spcPts val="7735"/>
              </a:lnSpc>
            </a:pPr>
            <a:r>
              <a:rPr lang="ko-KR" altLang="en-US" sz="35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향후 개발방향</a:t>
            </a:r>
            <a:endParaRPr lang="en-US" sz="3500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"/>
              <a:sym typeface="Open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709467" y="1754816"/>
            <a:ext cx="928501" cy="6781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3500" b="1" dirty="0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  <a:p>
            <a:pPr algn="l">
              <a:lnSpc>
                <a:spcPts val="7735"/>
              </a:lnSpc>
            </a:pPr>
            <a:r>
              <a:rPr lang="en-US" sz="3500" b="1" dirty="0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  <a:p>
            <a:pPr algn="l">
              <a:lnSpc>
                <a:spcPts val="7735"/>
              </a:lnSpc>
            </a:pPr>
            <a:r>
              <a:rPr lang="en-US" sz="3500" b="1" dirty="0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  <a:p>
            <a:pPr algn="l">
              <a:lnSpc>
                <a:spcPts val="7735"/>
              </a:lnSpc>
            </a:pPr>
            <a:r>
              <a:rPr lang="en-US" sz="3500" b="1" dirty="0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  <a:p>
            <a:pPr algn="l">
              <a:lnSpc>
                <a:spcPts val="7735"/>
              </a:lnSpc>
            </a:pPr>
            <a:r>
              <a:rPr lang="en-US" sz="3500" b="1" dirty="0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  <a:p>
            <a:pPr algn="l">
              <a:lnSpc>
                <a:spcPts val="7735"/>
              </a:lnSpc>
            </a:pPr>
            <a:r>
              <a:rPr lang="en-US" sz="3500" b="1" dirty="0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  <a:p>
            <a:pPr algn="l">
              <a:lnSpc>
                <a:spcPts val="7735"/>
              </a:lnSpc>
            </a:pPr>
            <a:r>
              <a:rPr lang="en-US" sz="3500" b="1" dirty="0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00090" y="4527507"/>
            <a:ext cx="3462751" cy="993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47"/>
              </a:lnSpc>
            </a:pPr>
            <a:r>
              <a:rPr lang="en-US" sz="4998" b="1" dirty="0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INDEX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520130">
            <a:off x="9151433" y="1216774"/>
            <a:ext cx="7896715" cy="7896715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542754" y="1077869"/>
            <a:ext cx="4172037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u="none" strike="noStrike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프로젝트 개요</a:t>
            </a:r>
            <a:endParaRPr lang="en-US" sz="4607" b="1" u="none" strike="noStrike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40470" y="4042410"/>
            <a:ext cx="3223091" cy="178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10"/>
              </a:lnSpc>
              <a:spcBef>
                <a:spcPct val="0"/>
              </a:spcBef>
            </a:pPr>
            <a:r>
              <a:rPr lang="en-US" sz="9000" b="1" dirty="0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61%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41965" y="6161274"/>
            <a:ext cx="6220099" cy="416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20-30</a:t>
            </a:r>
            <a:r>
              <a:rPr lang="ko-KR" altLang="en-US" sz="2499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대 중고거래 소비 비율</a:t>
            </a:r>
            <a:endParaRPr lang="en-US" sz="2499" dirty="0">
              <a:solidFill>
                <a:srgbClr val="292929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6576922" y="5143500"/>
            <a:ext cx="3812190" cy="0"/>
          </a:xfrm>
          <a:prstGeom prst="line">
            <a:avLst/>
          </a:prstGeom>
          <a:ln w="19050" cap="flat">
            <a:solidFill>
              <a:srgbClr val="20385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0AF4424C-C82F-3C57-2616-575117CCF97D}"/>
              </a:ext>
            </a:extLst>
          </p:cNvPr>
          <p:cNvSpPr txBox="1"/>
          <p:nvPr/>
        </p:nvSpPr>
        <p:spPr>
          <a:xfrm>
            <a:off x="526219" y="7014978"/>
            <a:ext cx="8205105" cy="416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목적</a:t>
            </a:r>
            <a:r>
              <a:rPr lang="en-US" altLang="ko-KR" sz="2499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: </a:t>
            </a:r>
            <a:r>
              <a:rPr lang="ko-KR" altLang="en-US" sz="2499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바쁜</a:t>
            </a:r>
            <a:r>
              <a:rPr lang="en-US" sz="2499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 </a:t>
            </a:r>
            <a:r>
              <a:rPr lang="ko-KR" altLang="en-US" sz="2499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현대인들의 </a:t>
            </a:r>
            <a:r>
              <a:rPr lang="ko-KR" altLang="en-US" sz="2499" dirty="0">
                <a:solidFill>
                  <a:schemeClr val="accen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중고거래 시간 및 비용 절감 </a:t>
            </a:r>
            <a:endParaRPr lang="en-US" altLang="ko-KR" sz="2499" dirty="0">
              <a:solidFill>
                <a:schemeClr val="accent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2408296" cy="28236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678146" y="3931662"/>
            <a:ext cx="194524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 Bold"/>
                <a:sym typeface="Open Sans Bold"/>
              </a:rPr>
              <a:t>특징</a:t>
            </a:r>
            <a:r>
              <a:rPr lang="en-US" sz="2499" b="1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 Bold"/>
                <a:sym typeface="Open Sans Bold"/>
              </a:rPr>
              <a:t> 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678146" y="6895892"/>
            <a:ext cx="194524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 Bold"/>
                <a:sym typeface="Open Sans Bold"/>
              </a:rPr>
              <a:t>특징</a:t>
            </a:r>
            <a:r>
              <a:rPr lang="en-US" sz="2499" b="1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 Bold"/>
                <a:sym typeface="Open Sans Bold"/>
              </a:rPr>
              <a:t> 4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3309EEE-5951-0E5A-0302-B4CADCA21CEF}"/>
              </a:ext>
            </a:extLst>
          </p:cNvPr>
          <p:cNvGrpSpPr/>
          <p:nvPr/>
        </p:nvGrpSpPr>
        <p:grpSpPr>
          <a:xfrm>
            <a:off x="1438975" y="3931662"/>
            <a:ext cx="3285425" cy="3955038"/>
            <a:chOff x="1809537" y="3931662"/>
            <a:chExt cx="3285425" cy="3955038"/>
          </a:xfrm>
        </p:grpSpPr>
        <p:sp>
          <p:nvSpPr>
            <p:cNvPr id="10" name="TextBox 10"/>
            <p:cNvSpPr txBox="1"/>
            <p:nvPr/>
          </p:nvSpPr>
          <p:spPr>
            <a:xfrm>
              <a:off x="1809537" y="3931662"/>
              <a:ext cx="1945245" cy="4222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 dirty="0" err="1">
                  <a:solidFill>
                    <a:srgbClr val="292929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Open Sans Bold"/>
                  <a:sym typeface="Open Sans Bold"/>
                </a:rPr>
                <a:t>특징</a:t>
              </a:r>
              <a:r>
                <a:rPr lang="en-US" sz="2499" b="1" dirty="0">
                  <a:solidFill>
                    <a:srgbClr val="292929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Open Sans Bold"/>
                  <a:sym typeface="Open Sans Bold"/>
                </a:rPr>
                <a:t> 1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809537" y="4589109"/>
              <a:ext cx="3285425" cy="6924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ko-KR" altLang="en-US" sz="2000" dirty="0">
                  <a:solidFill>
                    <a:srgbClr val="292929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Open Sans"/>
                  <a:sym typeface="Open Sans"/>
                </a:rPr>
                <a:t>웹 </a:t>
              </a:r>
              <a:r>
                <a:rPr lang="ko-KR" altLang="en-US" sz="2000" dirty="0" err="1">
                  <a:solidFill>
                    <a:srgbClr val="292929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Open Sans"/>
                  <a:sym typeface="Open Sans"/>
                </a:rPr>
                <a:t>스크래핑</a:t>
              </a:r>
              <a:r>
                <a:rPr lang="en-US" altLang="ko-KR" sz="2000" dirty="0">
                  <a:solidFill>
                    <a:srgbClr val="292929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Open Sans"/>
                  <a:sym typeface="Open Sans"/>
                </a:rPr>
                <a:t>:</a:t>
              </a:r>
            </a:p>
            <a:p>
              <a:pPr algn="l">
                <a:lnSpc>
                  <a:spcPts val="2800"/>
                </a:lnSpc>
              </a:pPr>
              <a:r>
                <a:rPr lang="ko-KR" altLang="en-US" sz="2000" dirty="0">
                  <a:solidFill>
                    <a:srgbClr val="292929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Open Sans"/>
                  <a:sym typeface="Open Sans"/>
                </a:rPr>
                <a:t>중고나라 물품 검색어 입력 </a:t>
              </a:r>
              <a:endParaRPr lang="en-US" altLang="ko-KR" sz="2000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endParaRPr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7316012F-8561-EFAD-777B-3B199D65AD1C}"/>
                </a:ext>
              </a:extLst>
            </p:cNvPr>
            <p:cNvGrpSpPr/>
            <p:nvPr/>
          </p:nvGrpSpPr>
          <p:grpSpPr>
            <a:xfrm>
              <a:off x="1809537" y="6895892"/>
              <a:ext cx="3285425" cy="990808"/>
              <a:chOff x="1809537" y="6763740"/>
              <a:chExt cx="3285425" cy="990808"/>
            </a:xfrm>
          </p:grpSpPr>
          <p:sp>
            <p:nvSpPr>
              <p:cNvPr id="11" name="TextBox 11"/>
              <p:cNvSpPr txBox="1"/>
              <p:nvPr/>
            </p:nvSpPr>
            <p:spPr>
              <a:xfrm>
                <a:off x="1809537" y="6763740"/>
                <a:ext cx="1945245" cy="42227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99"/>
                  </a:lnSpc>
                  <a:spcBef>
                    <a:spcPct val="0"/>
                  </a:spcBef>
                </a:pPr>
                <a:r>
                  <a:rPr lang="en-US" sz="2499" b="1" dirty="0" err="1">
                    <a:solidFill>
                      <a:srgbClr val="292929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Open Sans Bold"/>
                    <a:sym typeface="Open Sans Bold"/>
                  </a:rPr>
                  <a:t>특징</a:t>
                </a:r>
                <a:r>
                  <a:rPr lang="en-US" sz="2499" b="1" dirty="0">
                    <a:solidFill>
                      <a:srgbClr val="292929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Open Sans Bold"/>
                    <a:sym typeface="Open Sans Bold"/>
                  </a:rPr>
                  <a:t> 2</a:t>
                </a:r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1809537" y="7421187"/>
                <a:ext cx="3285425" cy="33336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2800"/>
                  </a:lnSpc>
                </a:pPr>
                <a:r>
                  <a:rPr lang="ko-KR" altLang="en-US" sz="2000" dirty="0">
                    <a:solidFill>
                      <a:srgbClr val="292929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Open Sans"/>
                    <a:sym typeface="Open Sans"/>
                  </a:rPr>
                  <a:t>검색 제품 최저가 순으로 정렬</a:t>
                </a:r>
                <a:endParaRPr lang="en-US" sz="2000" dirty="0">
                  <a:solidFill>
                    <a:srgbClr val="292929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6" name="TextBox 16"/>
          <p:cNvSpPr txBox="1"/>
          <p:nvPr/>
        </p:nvSpPr>
        <p:spPr>
          <a:xfrm>
            <a:off x="13678146" y="4589109"/>
            <a:ext cx="3695454" cy="6924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000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검색 제품 중 </a:t>
            </a:r>
            <a:r>
              <a:rPr lang="en-US" altLang="ko-KR" sz="2000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LLM</a:t>
            </a:r>
            <a:r>
              <a:rPr lang="ko-KR" altLang="en-US" sz="2000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제안 추천물품</a:t>
            </a:r>
            <a:endParaRPr lang="en-US" altLang="ko-KR" sz="2000" dirty="0">
              <a:solidFill>
                <a:srgbClr val="292929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CSV</a:t>
            </a:r>
            <a:r>
              <a:rPr lang="ko-KR" altLang="en-US" sz="2000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파일 자동 다운로드 </a:t>
            </a:r>
            <a:endParaRPr lang="en-US" sz="2000" dirty="0">
              <a:solidFill>
                <a:srgbClr val="292929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678146" y="7553339"/>
            <a:ext cx="3285425" cy="333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000" dirty="0" err="1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챗봇의</a:t>
            </a:r>
            <a:r>
              <a:rPr lang="ko-KR" altLang="en-US" sz="2000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 추천제품 기준 설명</a:t>
            </a:r>
            <a:endParaRPr lang="en-US" sz="2000" dirty="0">
              <a:solidFill>
                <a:srgbClr val="292929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프로젝트 </a:t>
            </a:r>
            <a:r>
              <a:rPr lang="en-US" sz="4607" b="1" dirty="0" err="1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소개</a:t>
            </a:r>
            <a:r>
              <a:rPr 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 </a:t>
            </a: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및 목적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2645CCC-8928-B005-426E-0727DC1A9998}"/>
              </a:ext>
            </a:extLst>
          </p:cNvPr>
          <p:cNvGrpSpPr/>
          <p:nvPr/>
        </p:nvGrpSpPr>
        <p:grpSpPr>
          <a:xfrm>
            <a:off x="5219700" y="3931662"/>
            <a:ext cx="7848600" cy="3955038"/>
            <a:chOff x="5219700" y="3931662"/>
            <a:chExt cx="7848600" cy="2263762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443B313-6E7E-A97A-C87B-68E1B23B0FF2}"/>
                </a:ext>
              </a:extLst>
            </p:cNvPr>
            <p:cNvSpPr/>
            <p:nvPr/>
          </p:nvSpPr>
          <p:spPr>
            <a:xfrm>
              <a:off x="5219700" y="3931662"/>
              <a:ext cx="7848600" cy="22637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 dirty="0"/>
            </a:p>
          </p:txBody>
        </p:sp>
        <p:sp>
          <p:nvSpPr>
            <p:cNvPr id="20" name="TextBox 2"/>
            <p:cNvSpPr txBox="1"/>
            <p:nvPr/>
          </p:nvSpPr>
          <p:spPr>
            <a:xfrm>
              <a:off x="5987263" y="4124881"/>
              <a:ext cx="6749106" cy="19134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853"/>
                </a:lnSpc>
              </a:pPr>
              <a:r>
                <a:rPr lang="ko-KR" altLang="en-US" sz="11500" b="1" dirty="0">
                  <a:solidFill>
                    <a:srgbClr val="203858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  <a:cs typeface="Open Sans Bold"/>
                  <a:sym typeface="Open Sans Bold"/>
                </a:rPr>
                <a:t>중</a:t>
              </a:r>
              <a:r>
                <a:rPr lang="en-US" altLang="ko-KR" sz="11500" b="1" dirty="0">
                  <a:solidFill>
                    <a:schemeClr val="accent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  <a:cs typeface="Open Sans Bold"/>
                  <a:sym typeface="Open Sans Bold"/>
                </a:rPr>
                <a:t>GO</a:t>
              </a:r>
              <a:r>
                <a:rPr lang="ko-KR" altLang="en-US" sz="11500" b="1" dirty="0">
                  <a:solidFill>
                    <a:srgbClr val="203858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  <a:cs typeface="Open Sans Bold"/>
                  <a:sym typeface="Open Sans Bold"/>
                </a:rPr>
                <a:t>거래</a:t>
              </a:r>
              <a:endParaRPr lang="en-US" sz="11500" b="1" dirty="0">
                <a:solidFill>
                  <a:srgbClr val="203858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Open Sans Bold"/>
                <a:sym typeface="Open Sans Bold"/>
              </a:endParaRPr>
            </a:p>
          </p:txBody>
        </p:sp>
      </p:grpSp>
      <p:grpSp>
        <p:nvGrpSpPr>
          <p:cNvPr id="26" name="Group 3">
            <a:extLst>
              <a:ext uri="{FF2B5EF4-FFF2-40B4-BE49-F238E27FC236}">
                <a16:creationId xmlns:a16="http://schemas.microsoft.com/office/drawing/2014/main" id="{ED851C92-E07C-F786-13B6-1912772355E1}"/>
              </a:ext>
            </a:extLst>
          </p:cNvPr>
          <p:cNvGrpSpPr/>
          <p:nvPr/>
        </p:nvGrpSpPr>
        <p:grpSpPr>
          <a:xfrm>
            <a:off x="6027044" y="6388643"/>
            <a:ext cx="6338182" cy="865631"/>
            <a:chOff x="0" y="0"/>
            <a:chExt cx="1669315" cy="227985"/>
          </a:xfrm>
        </p:grpSpPr>
        <p:sp>
          <p:nvSpPr>
            <p:cNvPr id="27" name="Freeform 4">
              <a:extLst>
                <a:ext uri="{FF2B5EF4-FFF2-40B4-BE49-F238E27FC236}">
                  <a16:creationId xmlns:a16="http://schemas.microsoft.com/office/drawing/2014/main" id="{74AC0F47-57EF-E0AA-0583-579356D5AADC}"/>
                </a:ext>
              </a:extLst>
            </p:cNvPr>
            <p:cNvSpPr/>
            <p:nvPr/>
          </p:nvSpPr>
          <p:spPr>
            <a:xfrm>
              <a:off x="0" y="0"/>
              <a:ext cx="1669315" cy="227985"/>
            </a:xfrm>
            <a:custGeom>
              <a:avLst/>
              <a:gdLst/>
              <a:ahLst/>
              <a:cxnLst/>
              <a:rect l="l" t="t" r="r" b="b"/>
              <a:pathLst>
                <a:path w="1669315" h="227985">
                  <a:moveTo>
                    <a:pt x="0" y="0"/>
                  </a:moveTo>
                  <a:lnTo>
                    <a:pt x="1669315" y="0"/>
                  </a:lnTo>
                  <a:lnTo>
                    <a:pt x="1669315" y="227985"/>
                  </a:lnTo>
                  <a:lnTo>
                    <a:pt x="0" y="227985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5">
              <a:extLst>
                <a:ext uri="{FF2B5EF4-FFF2-40B4-BE49-F238E27FC236}">
                  <a16:creationId xmlns:a16="http://schemas.microsoft.com/office/drawing/2014/main" id="{0E1583C3-F2BC-AFB3-C413-F2A9F0C4055C}"/>
                </a:ext>
              </a:extLst>
            </p:cNvPr>
            <p:cNvSpPr txBox="1"/>
            <p:nvPr/>
          </p:nvSpPr>
          <p:spPr>
            <a:xfrm>
              <a:off x="0" y="-114300"/>
              <a:ext cx="1669315" cy="3422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29" name="TextBox 6">
            <a:extLst>
              <a:ext uri="{FF2B5EF4-FFF2-40B4-BE49-F238E27FC236}">
                <a16:creationId xmlns:a16="http://schemas.microsoft.com/office/drawing/2014/main" id="{9819864A-2E29-4669-7913-3EB588D71A9F}"/>
              </a:ext>
            </a:extLst>
          </p:cNvPr>
          <p:cNvSpPr txBox="1"/>
          <p:nvPr/>
        </p:nvSpPr>
        <p:spPr>
          <a:xfrm>
            <a:off x="6486415" y="6447616"/>
            <a:ext cx="5419439" cy="601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72"/>
              </a:lnSpc>
            </a:pPr>
            <a:r>
              <a:rPr lang="en-US" sz="3060" dirty="0">
                <a:solidFill>
                  <a:srgbClr val="F6F5F5"/>
                </a:solidFill>
                <a:latin typeface="Open Sans"/>
                <a:ea typeface="Open Sans"/>
                <a:cs typeface="Open Sans"/>
                <a:sym typeface="Open Sans"/>
              </a:rPr>
              <a:t>YUN CHANHO , CHOO YEJIN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aphicFrame>
        <p:nvGraphicFramePr>
          <p:cNvPr id="8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280"/>
              </p:ext>
            </p:extLst>
          </p:nvPr>
        </p:nvGraphicFramePr>
        <p:xfrm>
          <a:off x="1028700" y="2916771"/>
          <a:ext cx="7884876" cy="6537314"/>
        </p:xfrm>
        <a:graphic>
          <a:graphicData uri="http://schemas.openxmlformats.org/drawingml/2006/table">
            <a:tbl>
              <a:tblPr>
                <a:tableStyleId>{69012ECD-51FC-41F1-AA8D-1B2483CD663E}</a:tableStyleId>
              </a:tblPr>
              <a:tblGrid>
                <a:gridCol w="3942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4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40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spc="-49" dirty="0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sym typeface="Open Sans"/>
                        </a:rPr>
                        <a:t>종류</a:t>
                      </a:r>
                      <a:endParaRPr lang="en-US" altLang="ko-KR" sz="28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D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spc="-49" dirty="0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sym typeface="Open Sans"/>
                        </a:rPr>
                        <a:t>이름</a:t>
                      </a:r>
                      <a:endParaRPr lang="en-US" sz="28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D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044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0" kern="1200" dirty="0">
                          <a:solidFill>
                            <a:schemeClr val="tx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운영체제</a:t>
                      </a:r>
                      <a:endParaRPr lang="en-US" altLang="ko-KR" sz="24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Windows 11 64bit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044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0" kern="1200" dirty="0">
                          <a:solidFill>
                            <a:schemeClr val="tx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개발도구</a:t>
                      </a:r>
                      <a:endParaRPr lang="en-US" altLang="ko-KR" sz="24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VS Code 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04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언어</a:t>
                      </a:r>
                      <a:endParaRPr lang="en-US" altLang="ko-KR" sz="2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Python 3.10.11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0448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웹 </a:t>
                      </a:r>
                      <a:r>
                        <a:rPr lang="ko-KR" altLang="en-US" sz="24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스크래핑</a:t>
                      </a: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도구</a:t>
                      </a:r>
                      <a:endParaRPr lang="en-US" sz="2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kern="1200" dirty="0">
                          <a:solidFill>
                            <a:schemeClr val="tx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Selenium, </a:t>
                      </a:r>
                      <a:r>
                        <a:rPr lang="en-US" altLang="ko-KR" sz="2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Urllib</a:t>
                      </a:r>
                      <a:endParaRPr lang="en-US" altLang="ko-KR" sz="2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044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AI </a:t>
                      </a:r>
                      <a:r>
                        <a:rPr lang="ko-KR" altLang="en-US" sz="24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챗</a:t>
                      </a: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모델</a:t>
                      </a:r>
                      <a:endParaRPr lang="en-US" altLang="ko-KR" sz="24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ChatOllama</a:t>
                      </a: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‘gemma2:9b’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9044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웹 프레임워크</a:t>
                      </a:r>
                      <a:endParaRPr lang="en-US" altLang="ko-KR" sz="24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kern="1200" dirty="0" err="1">
                          <a:solidFill>
                            <a:schemeClr val="tx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Streamlit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70858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데이터 처리 및 분석</a:t>
                      </a:r>
                      <a:endParaRPr lang="en-US" altLang="ko-KR" sz="24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Pandas, 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Matplotlib 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0644866"/>
                  </a:ext>
                </a:extLst>
              </a:tr>
            </a:tbl>
          </a:graphicData>
        </a:graphic>
      </p:graphicFrame>
      <p:sp>
        <p:nvSpPr>
          <p:cNvPr id="9" name="TextBox 9"/>
          <p:cNvSpPr txBox="1"/>
          <p:nvPr/>
        </p:nvSpPr>
        <p:spPr>
          <a:xfrm>
            <a:off x="2542754" y="1083117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개발환경 및 적용기술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aphicFrame>
        <p:nvGraphicFramePr>
          <p:cNvPr id="33" name="Table 8">
            <a:extLst>
              <a:ext uri="{FF2B5EF4-FFF2-40B4-BE49-F238E27FC236}">
                <a16:creationId xmlns:a16="http://schemas.microsoft.com/office/drawing/2014/main" id="{328073BB-5805-0A37-932F-0FA6A8BA6B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96735"/>
              </p:ext>
            </p:extLst>
          </p:nvPr>
        </p:nvGraphicFramePr>
        <p:xfrm>
          <a:off x="9367167" y="2916771"/>
          <a:ext cx="7884876" cy="5754626"/>
        </p:xfrm>
        <a:graphic>
          <a:graphicData uri="http://schemas.openxmlformats.org/drawingml/2006/table">
            <a:tbl>
              <a:tblPr>
                <a:tableStyleId>{69012ECD-51FC-41F1-AA8D-1B2483CD663E}</a:tableStyleId>
              </a:tblPr>
              <a:tblGrid>
                <a:gridCol w="3942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4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40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spc="-49" dirty="0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sym typeface="Open Sans"/>
                        </a:rPr>
                        <a:t>종류</a:t>
                      </a:r>
                      <a:endParaRPr lang="en-US" altLang="ko-KR" sz="28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D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spc="-49" dirty="0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sym typeface="Open Sans"/>
                        </a:rPr>
                        <a:t>이름</a:t>
                      </a:r>
                      <a:endParaRPr lang="en-US" sz="28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D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문서 처리 도구</a:t>
                      </a:r>
                      <a:endParaRPr lang="en-US" altLang="ko-KR" sz="24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python-docx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정규 표현식</a:t>
                      </a:r>
                      <a:endParaRPr lang="en-US" altLang="ko-KR" sz="2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re (</a:t>
                      </a:r>
                      <a:r>
                        <a:rPr lang="ko-KR" altLang="en-US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정규 표현식 처리</a:t>
                      </a: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직렬화</a:t>
                      </a:r>
                      <a:r>
                        <a:rPr lang="en-US" altLang="ko-KR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/</a:t>
                      </a: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역직렬화</a:t>
                      </a:r>
                      <a:endParaRPr lang="en-US" altLang="ko-KR" sz="2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Pickle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벡터 검색 도구</a:t>
                      </a:r>
                      <a:endParaRPr lang="en-US" altLang="ko-KR" sz="24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FAISS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LLM </a:t>
                      </a:r>
                      <a:r>
                        <a:rPr lang="ko-KR" altLang="en-US" sz="2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프레임 워크</a:t>
                      </a:r>
                      <a:endParaRPr lang="en-US" altLang="ko-KR" sz="24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Langchain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0" kern="1200" dirty="0" err="1">
                          <a:solidFill>
                            <a:schemeClr val="tx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+mn-cs"/>
                        </a:rPr>
                        <a:t>임베딩</a:t>
                      </a:r>
                      <a:r>
                        <a:rPr lang="ko-KR" altLang="en-US" sz="2400" b="0" kern="1200" dirty="0">
                          <a:solidFill>
                            <a:schemeClr val="tx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+mn-cs"/>
                        </a:rPr>
                        <a:t> 모델</a:t>
                      </a:r>
                      <a:endParaRPr lang="en-US" altLang="ko-KR" sz="24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SentenceTransformer</a:t>
                      </a:r>
                      <a:endParaRPr lang="en-US" altLang="ko-KR" sz="2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Embeddings</a:t>
                      </a:r>
                      <a:endParaRPr lang="en-US" altLang="ko-KR" sz="2000" b="0" kern="1200" dirty="0">
                        <a:solidFill>
                          <a:schemeClr val="tx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7085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525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9139238" y="3683718"/>
            <a:ext cx="0" cy="17181017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9039707" y="3484658"/>
            <a:ext cx="199060" cy="19906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92929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039707" y="6162160"/>
            <a:ext cx="199060" cy="19906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92929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039707" y="8889674"/>
            <a:ext cx="199060" cy="19906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92929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338594" y="3298438"/>
            <a:ext cx="2638909" cy="4975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2024-09-28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35"/>
              </a:lnSpc>
            </a:pPr>
            <a:r>
              <a:rPr lang="ko-KR" altLang="en-US" sz="4800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"/>
                <a:sym typeface="Open Sans"/>
              </a:rPr>
              <a:t>일정 및 수행내용</a:t>
            </a:r>
            <a:endParaRPr lang="en-US" altLang="ko-KR" sz="4800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"/>
              <a:sym typeface="Open San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672363" y="5902598"/>
            <a:ext cx="2579928" cy="584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7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2024-09-29</a:t>
            </a:r>
            <a:endParaRPr lang="en-US" sz="3000" b="1" dirty="0">
              <a:solidFill>
                <a:srgbClr val="292929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338594" y="8630112"/>
            <a:ext cx="2335639" cy="5891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07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2024-09-30</a:t>
            </a:r>
            <a:endParaRPr lang="en-US" sz="3000" b="1" dirty="0">
              <a:solidFill>
                <a:srgbClr val="292929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72363" y="3203218"/>
            <a:ext cx="3524196" cy="761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12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주제 선정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  <a:p>
            <a:pPr marL="431801" lvl="1" indent="-215900" algn="l">
              <a:lnSpc>
                <a:spcPts val="3120"/>
              </a:lnSpc>
              <a:buFont typeface="Arial"/>
              <a:buChar char="•"/>
            </a:pP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LLM 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모델 선정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FAB310FA-4EC9-F810-761A-91C16867F0F2}"/>
              </a:ext>
            </a:extLst>
          </p:cNvPr>
          <p:cNvSpPr txBox="1"/>
          <p:nvPr/>
        </p:nvSpPr>
        <p:spPr>
          <a:xfrm>
            <a:off x="6148167" y="6001271"/>
            <a:ext cx="3524196" cy="362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120"/>
              </a:lnSpc>
              <a:buFont typeface="Arial"/>
              <a:buChar char="•"/>
            </a:pP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1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차 개발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</p:txBody>
      </p:sp>
      <p:sp>
        <p:nvSpPr>
          <p:cNvPr id="26" name="TextBox 20">
            <a:extLst>
              <a:ext uri="{FF2B5EF4-FFF2-40B4-BE49-F238E27FC236}">
                <a16:creationId xmlns:a16="http://schemas.microsoft.com/office/drawing/2014/main" id="{A9BF16BB-FB0C-3673-5C5E-BA787E3A184A}"/>
              </a:ext>
            </a:extLst>
          </p:cNvPr>
          <p:cNvSpPr txBox="1"/>
          <p:nvPr/>
        </p:nvSpPr>
        <p:spPr>
          <a:xfrm>
            <a:off x="9685110" y="8794099"/>
            <a:ext cx="3524196" cy="759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120"/>
              </a:lnSpc>
              <a:buFont typeface="Arial"/>
              <a:buChar char="•"/>
            </a:pPr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1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차 개발 보완 및 최종 결과물 제출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트러블 슈팅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id="7" name="Freeform 7"/>
          <p:cNvSpPr/>
          <p:nvPr/>
        </p:nvSpPr>
        <p:spPr>
          <a:xfrm>
            <a:off x="-152399" y="3734502"/>
            <a:ext cx="6997880" cy="6552498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2219401" y="3734502"/>
            <a:ext cx="6068599" cy="6552498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8" y="0"/>
                </a:lnTo>
                <a:lnTo>
                  <a:pt x="5732768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6486634" y="3734502"/>
            <a:ext cx="5732767" cy="6552498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190215" y="2995399"/>
            <a:ext cx="4878383" cy="6262901"/>
            <a:chOff x="0" y="0"/>
            <a:chExt cx="1284842" cy="16494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704808" y="2995399"/>
            <a:ext cx="4878383" cy="6262901"/>
            <a:chOff x="0" y="0"/>
            <a:chExt cx="1284842" cy="164948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242667" y="3019542"/>
            <a:ext cx="4878383" cy="6262901"/>
            <a:chOff x="0" y="0"/>
            <a:chExt cx="1284842" cy="164948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333746" y="3355259"/>
            <a:ext cx="2591319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chemeClr val="accen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중복 게시글 </a:t>
            </a:r>
            <a:endParaRPr lang="en-US" sz="3331" b="1" dirty="0">
              <a:solidFill>
                <a:schemeClr val="accent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7504956" y="3442902"/>
            <a:ext cx="3278085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개선 방법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1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254095" y="3401771"/>
            <a:ext cx="2808996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개선 방법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2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2" name="AutoShape 22"/>
          <p:cNvSpPr/>
          <p:nvPr/>
        </p:nvSpPr>
        <p:spPr>
          <a:xfrm flipV="1">
            <a:off x="1766383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AutoShape 23"/>
          <p:cNvSpPr/>
          <p:nvPr/>
        </p:nvSpPr>
        <p:spPr>
          <a:xfrm flipV="1">
            <a:off x="7280976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4" name="AutoShape 24"/>
          <p:cNvSpPr/>
          <p:nvPr/>
        </p:nvSpPr>
        <p:spPr>
          <a:xfrm flipV="1">
            <a:off x="12795569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6" name="TextBox 26"/>
          <p:cNvSpPr txBox="1"/>
          <p:nvPr/>
        </p:nvSpPr>
        <p:spPr>
          <a:xfrm>
            <a:off x="7381902" y="5029200"/>
            <a:ext cx="3524196" cy="1949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05"/>
              </a:lnSpc>
            </a:pPr>
            <a:r>
              <a:rPr lang="en-US" sz="231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LLM</a:t>
            </a:r>
            <a:r>
              <a:rPr lang="ko-KR" altLang="en-US" sz="231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 프롬프트에 해당 내용</a:t>
            </a:r>
            <a:endParaRPr lang="en-US" altLang="ko-KR" sz="231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  <a:p>
            <a:pPr algn="l">
              <a:lnSpc>
                <a:spcPts val="3905"/>
              </a:lnSpc>
            </a:pPr>
            <a:r>
              <a:rPr lang="ko-KR" altLang="en-US" sz="231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추가 입력</a:t>
            </a:r>
            <a:endParaRPr lang="en-US" altLang="ko-KR" sz="231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  <a:p>
            <a:pPr algn="l">
              <a:lnSpc>
                <a:spcPts val="3905"/>
              </a:lnSpc>
            </a:pPr>
            <a:endParaRPr lang="en-US" sz="231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  <a:p>
            <a:pPr algn="l">
              <a:lnSpc>
                <a:spcPts val="3905"/>
              </a:lnSpc>
            </a:pPr>
            <a:endParaRPr lang="en-US" sz="231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7315025" y="6978644"/>
            <a:ext cx="3726049" cy="1452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05"/>
              </a:lnSpc>
            </a:pPr>
            <a:r>
              <a:rPr lang="en-US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“</a:t>
            </a:r>
            <a:r>
              <a:rPr lang="ko-KR" altLang="en-US" sz="2400" b="0" dirty="0">
                <a:solidFill>
                  <a:schemeClr val="accent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추천에 대한 답변을 줄 때는 중복된 </a:t>
            </a:r>
            <a:r>
              <a:rPr lang="en-US" altLang="ko-KR" sz="2400" b="0" dirty="0">
                <a:solidFill>
                  <a:schemeClr val="accent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</a:t>
            </a:r>
            <a:r>
              <a:rPr lang="ko-KR" altLang="en-US" sz="2400" b="0" dirty="0">
                <a:solidFill>
                  <a:schemeClr val="accent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제목</a:t>
            </a:r>
            <a:r>
              <a:rPr lang="en-US" altLang="ko-KR" sz="2400" b="0" dirty="0">
                <a:solidFill>
                  <a:schemeClr val="accent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]</a:t>
            </a:r>
            <a:r>
              <a:rPr lang="ko-KR" altLang="en-US" sz="2400" b="0" dirty="0">
                <a:solidFill>
                  <a:schemeClr val="accent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가진 데이터를 제거하고 알려줘</a:t>
            </a:r>
            <a:r>
              <a:rPr lang="en-US" altLang="ko-KR" sz="2400" b="0" dirty="0">
                <a:solidFill>
                  <a:schemeClr val="accent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.”</a:t>
            </a:r>
            <a:endParaRPr lang="ko-KR" altLang="en-US" sz="2400" b="0" dirty="0">
              <a:solidFill>
                <a:schemeClr val="accent1"/>
              </a:solidFill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2" name="그림 31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2B00591C-4915-96F4-9B7B-1F9F8DDCB5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7638" y="4794978"/>
            <a:ext cx="4287878" cy="4052678"/>
          </a:xfrm>
          <a:prstGeom prst="rect">
            <a:avLst/>
          </a:prstGeom>
        </p:spPr>
      </p:pic>
      <p:pic>
        <p:nvPicPr>
          <p:cNvPr id="38" name="그림 37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72AFFB86-7179-7140-A6F7-452014EE7C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09"/>
          <a:stretch/>
        </p:blipFill>
        <p:spPr>
          <a:xfrm>
            <a:off x="12799835" y="5038859"/>
            <a:ext cx="3721783" cy="34259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트러블 슈팅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id="7" name="Freeform 7"/>
          <p:cNvSpPr/>
          <p:nvPr/>
        </p:nvSpPr>
        <p:spPr>
          <a:xfrm>
            <a:off x="-85918" y="2234443"/>
            <a:ext cx="6496886" cy="7785857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1920491" y="2234443"/>
            <a:ext cx="6367509" cy="8052557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8" y="0"/>
                </a:lnTo>
                <a:lnTo>
                  <a:pt x="5732768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6390774" y="2234443"/>
            <a:ext cx="5828627" cy="7557257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190215" y="2995399"/>
            <a:ext cx="4878383" cy="6262901"/>
            <a:chOff x="0" y="0"/>
            <a:chExt cx="1284842" cy="16494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704808" y="2995399"/>
            <a:ext cx="4878383" cy="6262901"/>
            <a:chOff x="0" y="0"/>
            <a:chExt cx="1284842" cy="164948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242667" y="3019542"/>
            <a:ext cx="4878383" cy="6262901"/>
            <a:chOff x="0" y="0"/>
            <a:chExt cx="1284842" cy="164948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333746" y="3355259"/>
            <a:ext cx="2591319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chemeClr val="accen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평균 가격</a:t>
            </a:r>
            <a:endParaRPr lang="en-US" sz="3331" b="1" dirty="0">
              <a:solidFill>
                <a:schemeClr val="accent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7504956" y="3442902"/>
            <a:ext cx="3278085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개선 방법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1</a:t>
            </a: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 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254095" y="3401771"/>
            <a:ext cx="2808996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개선 방법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2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2" name="AutoShape 22"/>
          <p:cNvSpPr/>
          <p:nvPr/>
        </p:nvSpPr>
        <p:spPr>
          <a:xfrm flipV="1">
            <a:off x="1766383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AutoShape 23"/>
          <p:cNvSpPr/>
          <p:nvPr/>
        </p:nvSpPr>
        <p:spPr>
          <a:xfrm flipV="1">
            <a:off x="7280976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4" name="AutoShape 24"/>
          <p:cNvSpPr/>
          <p:nvPr/>
        </p:nvSpPr>
        <p:spPr>
          <a:xfrm flipV="1">
            <a:off x="12795569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8" name="TextBox 28"/>
          <p:cNvSpPr txBox="1"/>
          <p:nvPr/>
        </p:nvSpPr>
        <p:spPr>
          <a:xfrm>
            <a:off x="7368027" y="7921345"/>
            <a:ext cx="3726049" cy="9520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05"/>
              </a:lnSpc>
            </a:pPr>
            <a:r>
              <a:rPr lang="ko-KR" altLang="en-US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평균가격 소수점을 </a:t>
            </a:r>
            <a:endParaRPr lang="en-US" altLang="ko-KR" sz="2400" dirty="0">
              <a:solidFill>
                <a:srgbClr val="4F81BD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  <a:p>
            <a:pPr>
              <a:lnSpc>
                <a:spcPts val="3905"/>
              </a:lnSpc>
            </a:pPr>
            <a:r>
              <a:rPr lang="en-US" altLang="ko-KR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ROUND </a:t>
            </a:r>
            <a:r>
              <a:rPr lang="ko-KR" altLang="en-US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함수 사용으로 제거</a:t>
            </a:r>
            <a:endParaRPr lang="en-US" altLang="ko-KR" sz="2400" dirty="0">
              <a:solidFill>
                <a:srgbClr val="4F81BD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</p:txBody>
      </p:sp>
      <p:pic>
        <p:nvPicPr>
          <p:cNvPr id="27" name="그림 2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4E789A4F-2455-475D-E243-917ECBF265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65" r="52799" b="23280"/>
          <a:stretch/>
        </p:blipFill>
        <p:spPr>
          <a:xfrm>
            <a:off x="1330887" y="4666190"/>
            <a:ext cx="4161545" cy="4219911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753BEA60-9191-5D46-63BE-EBB670EBD012}"/>
              </a:ext>
            </a:extLst>
          </p:cNvPr>
          <p:cNvSpPr/>
          <p:nvPr/>
        </p:nvSpPr>
        <p:spPr>
          <a:xfrm>
            <a:off x="1698134" y="8365506"/>
            <a:ext cx="3178666" cy="421436"/>
          </a:xfrm>
          <a:prstGeom prst="rect">
            <a:avLst/>
          </a:prstGeom>
          <a:noFill/>
          <a:ln w="317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CF0952A-1973-75FE-D458-887D65554213}"/>
              </a:ext>
            </a:extLst>
          </p:cNvPr>
          <p:cNvSpPr/>
          <p:nvPr/>
        </p:nvSpPr>
        <p:spPr>
          <a:xfrm>
            <a:off x="12824548" y="4730590"/>
            <a:ext cx="3726049" cy="30400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28">
            <a:extLst>
              <a:ext uri="{FF2B5EF4-FFF2-40B4-BE49-F238E27FC236}">
                <a16:creationId xmlns:a16="http://schemas.microsoft.com/office/drawing/2014/main" id="{D58DF0F0-32F2-874D-50E5-00D6CC827D3A}"/>
              </a:ext>
            </a:extLst>
          </p:cNvPr>
          <p:cNvSpPr txBox="1"/>
          <p:nvPr/>
        </p:nvSpPr>
        <p:spPr>
          <a:xfrm>
            <a:off x="13008946" y="4968059"/>
            <a:ext cx="3726049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1400" b="0" dirty="0">
                <a:solidFill>
                  <a:srgbClr val="C792EA"/>
                </a:solidFill>
                <a:effectLst/>
                <a:latin typeface="Segoe UI Variable Small Semilig" pitchFamily="2" charset="0"/>
              </a:rPr>
              <a:t>def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 err="1">
                <a:solidFill>
                  <a:srgbClr val="82AAFF"/>
                </a:solidFill>
                <a:effectLst/>
                <a:latin typeface="Segoe UI Variable Small Semilig" pitchFamily="2" charset="0"/>
              </a:rPr>
              <a:t>format_number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(</a:t>
            </a:r>
            <a:r>
              <a:rPr lang="en-US" altLang="ko-KR" sz="1400" b="0" i="1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num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):</a:t>
            </a:r>
            <a:endParaRPr lang="ko-KR" altLang="en-US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   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Segoe UI Variable Small Semilig" pitchFamily="2" charset="0"/>
              </a:rPr>
              <a:t>num_str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=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>
                <a:solidFill>
                  <a:srgbClr val="FFCB6B"/>
                </a:solidFill>
                <a:effectLst/>
                <a:latin typeface="Segoe UI Variable Small Semilig" pitchFamily="2" charset="0"/>
              </a:rPr>
              <a:t>str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(</a:t>
            </a:r>
            <a:r>
              <a:rPr lang="en-US" altLang="ko-KR" sz="1400" b="0" i="1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num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)</a:t>
            </a:r>
            <a:endParaRPr lang="ko-KR" altLang="en-US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   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if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 err="1">
                <a:solidFill>
                  <a:srgbClr val="82AAFF"/>
                </a:solidFill>
                <a:effectLst/>
                <a:latin typeface="Segoe UI Variable Small Semilig" pitchFamily="2" charset="0"/>
              </a:rPr>
              <a:t>len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(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Segoe UI Variable Small Semilig" pitchFamily="2" charset="0"/>
              </a:rPr>
              <a:t>num_str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)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&lt;=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3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:</a:t>
            </a:r>
            <a:endParaRPr lang="ko-KR" altLang="en-US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       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return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Segoe UI Variable Small Semilig" pitchFamily="2" charset="0"/>
              </a:rPr>
              <a:t>num_str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 </a:t>
            </a:r>
          </a:p>
          <a:p>
            <a:endParaRPr lang="ko-KR" altLang="en-US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   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if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 err="1">
                <a:solidFill>
                  <a:srgbClr val="82AAFF"/>
                </a:solidFill>
                <a:effectLst/>
                <a:latin typeface="Segoe UI Variable Small Semilig" pitchFamily="2" charset="0"/>
              </a:rPr>
              <a:t>len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(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Segoe UI Variable Small Semilig" pitchFamily="2" charset="0"/>
              </a:rPr>
              <a:t>num_str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)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&gt;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3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:</a:t>
            </a:r>
            <a:endParaRPr lang="ko-KR" altLang="en-US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        만 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=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Segoe UI Variable Small Semilig" pitchFamily="2" charset="0"/>
              </a:rPr>
              <a:t>num_str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[:-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]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endParaRPr lang="en-US" altLang="ko-KR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        천 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=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Segoe UI Variable Small Semilig" pitchFamily="2" charset="0"/>
              </a:rPr>
              <a:t>num_str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[-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:-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3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]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 </a:t>
            </a:r>
            <a:endParaRPr lang="en-US" altLang="ko-KR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endParaRPr lang="en-US" altLang="ko-KR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       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if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천 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==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'</a:t>
            </a:r>
            <a:r>
              <a:rPr lang="en-US" altLang="ko-KR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':</a:t>
            </a:r>
            <a:endParaRPr lang="ko-KR" altLang="en-US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           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return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Segoe UI Variable Small Semilig" pitchFamily="2" charset="0"/>
              </a:rPr>
              <a:t>f</a:t>
            </a:r>
            <a:r>
              <a:rPr lang="en-US" altLang="ko-KR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"</a:t>
            </a:r>
            <a:r>
              <a:rPr lang="ko-KR" altLang="en-US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약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{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만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}</a:t>
            </a:r>
            <a:r>
              <a:rPr lang="ko-KR" altLang="en-US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만</a:t>
            </a:r>
            <a:r>
              <a:rPr lang="en-US" altLang="ko-KR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"</a:t>
            </a:r>
            <a:endParaRPr lang="ko-KR" altLang="en-US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  <a:p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       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Segoe UI Variable Small Semilig" pitchFamily="2" charset="0"/>
              </a:rPr>
              <a:t>return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Segoe UI Variable Small Semilig" pitchFamily="2" charset="0"/>
              </a:rPr>
              <a:t>f</a:t>
            </a:r>
            <a:r>
              <a:rPr lang="en-US" altLang="ko-KR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"</a:t>
            </a:r>
            <a:r>
              <a:rPr lang="ko-KR" altLang="en-US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약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{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만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}</a:t>
            </a:r>
            <a:r>
              <a:rPr lang="ko-KR" altLang="en-US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만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{</a:t>
            </a:r>
            <a:r>
              <a:rPr lang="ko-KR" altLang="en-US" sz="1400" b="0" dirty="0">
                <a:solidFill>
                  <a:srgbClr val="EEFFFF"/>
                </a:solidFill>
                <a:effectLst/>
                <a:latin typeface="Segoe UI Variable Small Semilig" pitchFamily="2" charset="0"/>
              </a:rPr>
              <a:t>천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Segoe UI Variable Small Semilig" pitchFamily="2" charset="0"/>
              </a:rPr>
              <a:t>}</a:t>
            </a:r>
            <a:r>
              <a:rPr lang="ko-KR" altLang="en-US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천</a:t>
            </a:r>
            <a:r>
              <a:rPr lang="en-US" altLang="ko-KR" sz="1400" b="0" dirty="0">
                <a:solidFill>
                  <a:srgbClr val="C3E88D"/>
                </a:solidFill>
                <a:effectLst/>
                <a:latin typeface="Segoe UI Variable Small Semilig" pitchFamily="2" charset="0"/>
              </a:rPr>
              <a:t>"</a:t>
            </a:r>
            <a:endParaRPr lang="ko-KR" altLang="en-US" sz="1400" b="0" dirty="0">
              <a:solidFill>
                <a:srgbClr val="EEFFFF"/>
              </a:solidFill>
              <a:effectLst/>
              <a:latin typeface="Segoe UI Variable Small Semilig" pitchFamily="2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50C7FEF-582C-62E7-678B-7CA27A71A7F3}"/>
              </a:ext>
            </a:extLst>
          </p:cNvPr>
          <p:cNvSpPr/>
          <p:nvPr/>
        </p:nvSpPr>
        <p:spPr>
          <a:xfrm>
            <a:off x="7275907" y="4730590"/>
            <a:ext cx="3726049" cy="15301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28">
            <a:extLst>
              <a:ext uri="{FF2B5EF4-FFF2-40B4-BE49-F238E27FC236}">
                <a16:creationId xmlns:a16="http://schemas.microsoft.com/office/drawing/2014/main" id="{DF235A34-5604-5B7E-04AC-DC8F2680B824}"/>
              </a:ext>
            </a:extLst>
          </p:cNvPr>
          <p:cNvSpPr txBox="1"/>
          <p:nvPr/>
        </p:nvSpPr>
        <p:spPr>
          <a:xfrm>
            <a:off x="7538600" y="4978604"/>
            <a:ext cx="3342786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14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ko-KR" altLang="en-US" sz="1400" b="0" i="1" dirty="0">
                <a:solidFill>
                  <a:srgbClr val="45C541"/>
                </a:solidFill>
                <a:effectLst/>
                <a:latin typeface="Consolas" panose="020B0609020204030204" pitchFamily="49" charset="0"/>
              </a:rPr>
              <a:t> 평균 판매 가격</a:t>
            </a:r>
            <a:endParaRPr lang="ko-KR" altLang="en-US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average_str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format_number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round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1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average_soldout_price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31" name="TextBox 28">
            <a:extLst>
              <a:ext uri="{FF2B5EF4-FFF2-40B4-BE49-F238E27FC236}">
                <a16:creationId xmlns:a16="http://schemas.microsoft.com/office/drawing/2014/main" id="{D3FADFE7-7FA4-7DA7-25DE-69AC43FA8678}"/>
              </a:ext>
            </a:extLst>
          </p:cNvPr>
          <p:cNvSpPr txBox="1"/>
          <p:nvPr/>
        </p:nvSpPr>
        <p:spPr>
          <a:xfrm>
            <a:off x="12760660" y="7889478"/>
            <a:ext cx="3974335" cy="9520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05"/>
              </a:lnSpc>
            </a:pPr>
            <a:r>
              <a:rPr lang="ko-KR" altLang="en-US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숫자를 문자열 데이터로 변환 후 원 단위로 구분 </a:t>
            </a:r>
            <a:endParaRPr lang="en-US" altLang="ko-KR" sz="2400" dirty="0">
              <a:solidFill>
                <a:srgbClr val="4F81BD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065218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트러블 슈팅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id="7" name="Freeform 7"/>
          <p:cNvSpPr/>
          <p:nvPr/>
        </p:nvSpPr>
        <p:spPr>
          <a:xfrm>
            <a:off x="-85918" y="2234443"/>
            <a:ext cx="6496886" cy="7785857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1920491" y="2234443"/>
            <a:ext cx="6367509" cy="8052557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8" y="0"/>
                </a:lnTo>
                <a:lnTo>
                  <a:pt x="5732768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6390774" y="2234443"/>
            <a:ext cx="5828627" cy="7557257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190215" y="2995399"/>
            <a:ext cx="4878383" cy="6262901"/>
            <a:chOff x="0" y="0"/>
            <a:chExt cx="1284842" cy="16494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704808" y="2995399"/>
            <a:ext cx="4878383" cy="6262901"/>
            <a:chOff x="0" y="0"/>
            <a:chExt cx="1284842" cy="164948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242667" y="3019542"/>
            <a:ext cx="4878383" cy="6262901"/>
            <a:chOff x="0" y="0"/>
            <a:chExt cx="1284842" cy="164948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b="1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 b="1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333746" y="3355259"/>
            <a:ext cx="2591319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chemeClr val="accen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추천 기준</a:t>
            </a:r>
            <a:endParaRPr lang="en-US" sz="3331" b="1" dirty="0">
              <a:solidFill>
                <a:schemeClr val="accent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7504956" y="3442902"/>
            <a:ext cx="3278085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개선 방법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1</a:t>
            </a: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 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254095" y="3401771"/>
            <a:ext cx="2808996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개선 방법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2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2" name="AutoShape 22"/>
          <p:cNvSpPr/>
          <p:nvPr/>
        </p:nvSpPr>
        <p:spPr>
          <a:xfrm flipV="1">
            <a:off x="1766383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AutoShape 23"/>
          <p:cNvSpPr/>
          <p:nvPr/>
        </p:nvSpPr>
        <p:spPr>
          <a:xfrm flipV="1">
            <a:off x="7280976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4" name="AutoShape 24"/>
          <p:cNvSpPr/>
          <p:nvPr/>
        </p:nvSpPr>
        <p:spPr>
          <a:xfrm flipV="1">
            <a:off x="12795569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6" name="TextBox 28">
            <a:extLst>
              <a:ext uri="{FF2B5EF4-FFF2-40B4-BE49-F238E27FC236}">
                <a16:creationId xmlns:a16="http://schemas.microsoft.com/office/drawing/2014/main" id="{0808CADC-7962-7388-5879-DA4D05FF4652}"/>
              </a:ext>
            </a:extLst>
          </p:cNvPr>
          <p:cNvSpPr txBox="1"/>
          <p:nvPr/>
        </p:nvSpPr>
        <p:spPr>
          <a:xfrm>
            <a:off x="7368027" y="5373290"/>
            <a:ext cx="3726049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“</a:t>
            </a:r>
            <a:r>
              <a:rPr lang="ko-KR" altLang="en-US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제품 추천할 때 무엇을 기준으로 추천 했는지도 정리해서 설명해줘</a:t>
            </a:r>
            <a:r>
              <a:rPr lang="en-US" altLang="ko-KR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r>
              <a:rPr lang="en-US" altLang="ko-KR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</a:t>
            </a:r>
            <a:br>
              <a:rPr lang="en-US" altLang="ko-KR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추천할 때</a:t>
            </a:r>
            <a:r>
              <a:rPr lang="en-US" altLang="ko-KR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소비자에게 합리적이고 효용이 있는지 단계별로 생각하고 그 상세내용을 반드시 작성해</a:t>
            </a:r>
            <a:r>
              <a:rPr lang="en-US" altLang="ko-KR" sz="2400" b="0" dirty="0">
                <a:solidFill>
                  <a:srgbClr val="4F81BD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.”</a:t>
            </a: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B46CAD0A-A45D-CA64-D8DB-C77A36E3D3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622"/>
          <a:stretch/>
        </p:blipFill>
        <p:spPr>
          <a:xfrm>
            <a:off x="1416114" y="5045642"/>
            <a:ext cx="4629126" cy="3426245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AA73FCB0-9462-165B-C4EB-CEDE96015A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93505" y="4487526"/>
            <a:ext cx="3910094" cy="476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74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F7D157F10F7E2B429794F1FDF9F7A47C" ma:contentTypeVersion="8" ma:contentTypeDescription="새 문서를 만듭니다." ma:contentTypeScope="" ma:versionID="6108103c10b520c82e97fb95b22b27a6">
  <xsd:schema xmlns:xsd="http://www.w3.org/2001/XMLSchema" xmlns:xs="http://www.w3.org/2001/XMLSchema" xmlns:p="http://schemas.microsoft.com/office/2006/metadata/properties" xmlns:ns2="1c0baed7-ceab-476d-b800-a1ec068efef3" targetNamespace="http://schemas.microsoft.com/office/2006/metadata/properties" ma:root="true" ma:fieldsID="aebf5fe7efd9e2569c71ad00a2290471" ns2:_="">
    <xsd:import namespace="1c0baed7-ceab-476d-b800-a1ec068efe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0baed7-ceab-476d-b800-a1ec068efef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D772C65-0898-42B4-B4C7-7ED4F78BCE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0baed7-ceab-476d-b800-a1ec068efe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6902F1C-0D97-4B8F-8918-4D2E01F8755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5EDD335-10E1-4F36-B7DE-EBF31358FA9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482</Words>
  <Application>Microsoft Office PowerPoint</Application>
  <PresentationFormat>사용자 지정</PresentationFormat>
  <Paragraphs>146</Paragraphs>
  <Slides>13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5" baseType="lpstr">
      <vt:lpstr>Open Sans</vt:lpstr>
      <vt:lpstr>Segoe UI Variable Small Semilig</vt:lpstr>
      <vt:lpstr>에스코어 드림 5 Medium</vt:lpstr>
      <vt:lpstr>Arial</vt:lpstr>
      <vt:lpstr>Consolas</vt:lpstr>
      <vt:lpstr>에스코어 드림 8 Heavy</vt:lpstr>
      <vt:lpstr>에스코어 드림 3 Light</vt:lpstr>
      <vt:lpstr>Open Sans Bold</vt:lpstr>
      <vt:lpstr>맑은 고딕</vt:lpstr>
      <vt:lpstr>Calibri</vt:lpstr>
      <vt:lpstr>에스코어 드림 4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네이비 그레이 심플한 Pitch Deck 프레젠테이션</dc:title>
  <dc:creator>AISW-203-114</dc:creator>
  <cp:lastModifiedBy>최수아</cp:lastModifiedBy>
  <cp:revision>25</cp:revision>
  <dcterms:created xsi:type="dcterms:W3CDTF">2006-08-16T00:00:00Z</dcterms:created>
  <dcterms:modified xsi:type="dcterms:W3CDTF">2024-09-30T06:57:02Z</dcterms:modified>
  <dc:identifier>DAGSMA1HyWg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0x010100F7D157F10F7E2B429794F1FDF9F7A47C</vt:lpwstr>
  </property>
</Properties>
</file>

<file path=docProps/thumbnail.jpeg>
</file>